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61" r:id="rId2"/>
    <p:sldId id="266" r:id="rId3"/>
    <p:sldId id="270" r:id="rId4"/>
    <p:sldId id="260" r:id="rId5"/>
    <p:sldId id="267" r:id="rId6"/>
    <p:sldId id="264" r:id="rId7"/>
    <p:sldId id="268" r:id="rId8"/>
    <p:sldId id="269" r:id="rId9"/>
    <p:sldId id="278" r:id="rId10"/>
    <p:sldId id="279" r:id="rId11"/>
    <p:sldId id="271" r:id="rId12"/>
    <p:sldId id="274" r:id="rId13"/>
    <p:sldId id="273" r:id="rId14"/>
    <p:sldId id="272" r:id="rId15"/>
    <p:sldId id="275" r:id="rId16"/>
    <p:sldId id="277" r:id="rId17"/>
    <p:sldId id="27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0BBF"/>
    <a:srgbClr val="FF0000"/>
    <a:srgbClr val="0000FF"/>
    <a:srgbClr val="BB093C"/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21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1A9CCBF-D8A7-4D1D-AFB4-C6EC49981474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6D74751-DD29-4656-82C8-C29A63A47C7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9CCBF-D8A7-4D1D-AFB4-C6EC49981474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74751-DD29-4656-82C8-C29A63A47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9CCBF-D8A7-4D1D-AFB4-C6EC49981474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74751-DD29-4656-82C8-C29A63A47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1A9CCBF-D8A7-4D1D-AFB4-C6EC49981474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6D74751-DD29-4656-82C8-C29A63A47C7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1A9CCBF-D8A7-4D1D-AFB4-C6EC49981474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6D74751-DD29-4656-82C8-C29A63A47C7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9CCBF-D8A7-4D1D-AFB4-C6EC49981474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74751-DD29-4656-82C8-C29A63A47C7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9CCBF-D8A7-4D1D-AFB4-C6EC49981474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74751-DD29-4656-82C8-C29A63A47C7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1A9CCBF-D8A7-4D1D-AFB4-C6EC49981474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6D74751-DD29-4656-82C8-C29A63A47C7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9CCBF-D8A7-4D1D-AFB4-C6EC49981474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74751-DD29-4656-82C8-C29A63A47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1A9CCBF-D8A7-4D1D-AFB4-C6EC49981474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6D74751-DD29-4656-82C8-C29A63A47C72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1A9CCBF-D8A7-4D1D-AFB4-C6EC49981474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6D74751-DD29-4656-82C8-C29A63A47C72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1A9CCBF-D8A7-4D1D-AFB4-C6EC49981474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6D74751-DD29-4656-82C8-C29A63A47C7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00192" y="2420888"/>
            <a:ext cx="1781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AutoShape 2" descr="http://7oom.ru/powerpoint/krasivie-fony-dlya-prezentacii-24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187470"/>
            <a:ext cx="3816424" cy="28624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5575" y="161903"/>
            <a:ext cx="8664897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u="sng" dirty="0">
                <a:solidFill>
                  <a:srgbClr val="C00000"/>
                </a:solidFill>
              </a:rPr>
              <a:t>Краткая презентация Программы</a:t>
            </a:r>
            <a:endParaRPr lang="ru-RU" sz="4400" b="1" dirty="0">
              <a:solidFill>
                <a:srgbClr val="C00000"/>
              </a:solidFill>
            </a:endParaRPr>
          </a:p>
          <a:p>
            <a:pPr algn="ctr"/>
            <a:r>
              <a:rPr lang="ru-RU" b="1" u="sng" dirty="0"/>
              <a:t>Дополнительный раздел </a:t>
            </a:r>
            <a:r>
              <a:rPr lang="ru-RU" b="1" u="sng" dirty="0" smtClean="0"/>
              <a:t>ориентирован</a:t>
            </a:r>
            <a:r>
              <a:rPr lang="ru-RU" dirty="0"/>
              <a:t> </a:t>
            </a:r>
            <a:r>
              <a:rPr lang="ru-RU" b="1" u="sng" dirty="0" smtClean="0"/>
              <a:t>на родителей</a:t>
            </a:r>
          </a:p>
          <a:p>
            <a:pPr algn="ctr"/>
            <a:r>
              <a:rPr lang="ru-RU" b="1" u="sng" dirty="0" smtClean="0"/>
              <a:t>  </a:t>
            </a:r>
            <a:r>
              <a:rPr lang="ru-RU" b="1" u="sng" dirty="0"/>
              <a:t>(законных представителей)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19605" y="5229200"/>
            <a:ext cx="7104790" cy="157503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rgbClr val="470BBF"/>
                </a:solidFill>
                <a:effectLst/>
              </a:rPr>
              <a:t>МБДОУ «д/с №9 «Садко»</a:t>
            </a:r>
            <a:endParaRPr lang="ru-RU" sz="5400" b="1" cap="none" spc="0" dirty="0">
              <a:ln/>
              <a:solidFill>
                <a:srgbClr val="470BBF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8727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764704"/>
            <a:ext cx="85689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направлена на работу с детьми дошкольного возраста с 2 до 7 лет.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Учреждение функционирует в режиме 5-дневной недели с двумя выходными днями – суббота и воскресенье. Режим дня составлен с расчетом на 12-часовое пребывание ребенка в детском саду, с графиком работы с 6.30 до 18.30.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Детском саду  функционирует 6 групп общеразвивающей  направленности. Режим дня в группах различен и зависит от возраста детей.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В настоящее время в детском саду работает 14 педагогов: 1 старший воспитатель, музыкальный руководитель, воспитатель по изучению татарского языка, 11 воспитателей групп.</a:t>
            </a:r>
          </a:p>
        </p:txBody>
      </p:sp>
    </p:spTree>
    <p:extLst>
      <p:ext uri="{BB962C8B-B14F-4D97-AF65-F5344CB8AC3E}">
        <p14:creationId xmlns:p14="http://schemas.microsoft.com/office/powerpoint/2010/main" val="3882262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5597" y="432145"/>
            <a:ext cx="878497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направлена на работу с детьми дошкольного возраста с 2 до 7 лет. </a:t>
            </a:r>
          </a:p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функционирует в режиме </a:t>
            </a:r>
            <a:endParaRPr lang="ru-RU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5-дневной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недели с двумя выходными днями – суббота и воскресенье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 составлен с расчетом на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12-часовое  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пребывание ребенка в детском саду, с графиком работы с 6.30 до 18.30.</a:t>
            </a:r>
          </a:p>
          <a:p>
            <a:pPr algn="ctr"/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Детском саду  функционирует 5 групп общеразвивающей  направленности. </a:t>
            </a:r>
            <a:endParaRPr lang="ru-RU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дня в группах различен и зависит от возраста детей.</a:t>
            </a:r>
          </a:p>
        </p:txBody>
      </p:sp>
    </p:spTree>
    <p:extLst>
      <p:ext uri="{BB962C8B-B14F-4D97-AF65-F5344CB8AC3E}">
        <p14:creationId xmlns:p14="http://schemas.microsoft.com/office/powerpoint/2010/main" val="112662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8694" y="-19815"/>
            <a:ext cx="871296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400" b="1" u="sng" dirty="0">
                <a:solidFill>
                  <a:srgbClr val="470BB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об основных и дополнительных авторских образовательных программах дошкольного образования, реализуемых в Детском саду</a:t>
            </a:r>
            <a:r>
              <a:rPr lang="ru-RU" sz="2400" b="1" u="sng" dirty="0" smtClean="0">
                <a:solidFill>
                  <a:srgbClr val="470BB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2400" b="1" u="sng" dirty="0">
              <a:solidFill>
                <a:srgbClr val="470BB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образовательная программа дошкольного образования МБДОУ «Д/с №9 «Садко» г. Альметьевска»  разработана на основе примерной основной  образовательной программы дошкольного образования «От рождения до школы»  под ред.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Н.Е.Вераксы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Т.С.Комаровой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М.А.Васильевой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С целью реализации приоритетного направления в  образовательном процессе дополнительно используются следующие  парциальные программы и технологии: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-Региональной образовательной программы дошкольного образования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Сөенеч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-Радость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познания” Р.К.Шаеховой.-Казань:Магариф-вакыт,2016г.,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татар теле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ойрэту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Обучение русскоязычных детей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татарскому языку в детском саду.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Зариповой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З.М.,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УМК для русскоязычных детей 4-7 лет «Говорим по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татарски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З.М.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Зариповой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Р.Г.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Кидрячевой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Р.С. Исаевой Р. Б.	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Обучение детей татарской национальности родному языку. УМК для детей 2-7 лет “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Тугантелдэ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сейлэшэбез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 Говорим на родном языке.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Хазратовой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Ф.В.,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Зариповой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З.М.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Программа по ПДД «Обучение детей дошкольного возраста правилам безопасного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 на дорогах» Р.Ш.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Ахмадиевой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Е.Е. Ворониной, Р.Н.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Минниханова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67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9532" y="188640"/>
            <a:ext cx="8424936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ФГОС ДО содержание образовательной деятельности направлено на реализацию задач пяти образовательных областей</a:t>
            </a:r>
            <a:r>
              <a:rPr lang="ru-RU" sz="36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36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 – коммуникативное развитие;</a:t>
            </a:r>
          </a:p>
          <a:p>
            <a:pPr lvl="0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развитие;</a:t>
            </a:r>
          </a:p>
          <a:p>
            <a:pPr lvl="0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развитие;</a:t>
            </a:r>
          </a:p>
          <a:p>
            <a:pPr lvl="0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 – эстетическое развитие;</a:t>
            </a:r>
          </a:p>
          <a:p>
            <a:pPr lvl="0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развитие.</a:t>
            </a:r>
          </a:p>
        </p:txBody>
      </p:sp>
    </p:spTree>
    <p:extLst>
      <p:ext uri="{BB962C8B-B14F-4D97-AF65-F5344CB8AC3E}">
        <p14:creationId xmlns:p14="http://schemas.microsoft.com/office/powerpoint/2010/main" val="157783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8646" y="20893"/>
            <a:ext cx="849694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традиционных праздников, мероприятий: </a:t>
            </a:r>
            <a:endParaRPr lang="ru-RU" sz="3200" b="1" u="sng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u="sng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 «Такая разная осень», 8 марта, Новый год, «Здравствуй, лето»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 День матери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 День Пожилых людей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 Музыкально-спортивные развлечения «Защитники Отечества»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 День международного языка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 «Масленица», 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Науруз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 Праздник Г. Тукая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 «Этот День Победы»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 «До свидания, детский сад»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 День защиты детей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 «Сабантуй»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 День знаний </a:t>
            </a:r>
          </a:p>
        </p:txBody>
      </p:sp>
    </p:spTree>
    <p:extLst>
      <p:ext uri="{BB962C8B-B14F-4D97-AF65-F5344CB8AC3E}">
        <p14:creationId xmlns:p14="http://schemas.microsoft.com/office/powerpoint/2010/main" val="265278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3508" y="260648"/>
            <a:ext cx="8856984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>
                <a:solidFill>
                  <a:srgbClr val="C00000"/>
                </a:solidFill>
              </a:rPr>
              <a:t>Взаимодействие с семьями </a:t>
            </a:r>
            <a:r>
              <a:rPr lang="ru-RU" sz="2400" b="1" u="sng" dirty="0" smtClean="0">
                <a:solidFill>
                  <a:srgbClr val="C00000"/>
                </a:solidFill>
              </a:rPr>
              <a:t>воспитанников</a:t>
            </a:r>
          </a:p>
          <a:p>
            <a:pPr algn="ctr"/>
            <a:endParaRPr lang="ru-RU" sz="2400" b="1" u="sng" dirty="0">
              <a:solidFill>
                <a:srgbClr val="C00000"/>
              </a:solidFill>
            </a:endParaRPr>
          </a:p>
          <a:p>
            <a:pPr algn="ctr"/>
            <a:endParaRPr lang="ru-RU" sz="2400" b="1" u="sng" dirty="0">
              <a:solidFill>
                <a:srgbClr val="C00000"/>
              </a:solidFill>
            </a:endParaRPr>
          </a:p>
          <a:p>
            <a:r>
              <a:rPr lang="ru-RU" sz="2000" dirty="0"/>
              <a:t>Детский сад может предложить родителям (законным представителям) активно участвовать в образовательной работе и в отдельных занятиях</a:t>
            </a:r>
            <a:r>
              <a:rPr lang="ru-RU" sz="2000" dirty="0" smtClean="0"/>
              <a:t>.</a:t>
            </a:r>
          </a:p>
          <a:p>
            <a:endParaRPr lang="ru-RU" sz="2000" dirty="0"/>
          </a:p>
          <a:p>
            <a:r>
              <a:rPr lang="ru-RU" sz="2000" dirty="0" smtClean="0"/>
              <a:t> </a:t>
            </a:r>
            <a:r>
              <a:rPr lang="ru-RU" sz="2000" dirty="0"/>
              <a:t>Родители (законные представители) могут внести в жизнь Детского сада свои особые умения, пригласить детей к себе на работу, поставить для них спектакль, организовать совместное посещение музея, театра, помочь с уборкой территории и вывозом мусора, сопровождать группу детей во время экскурсий и т. п</a:t>
            </a:r>
            <a:r>
              <a:rPr lang="ru-RU" sz="2000"/>
              <a:t>. </a:t>
            </a:r>
            <a:endParaRPr lang="ru-RU" sz="2000" smtClean="0"/>
          </a:p>
          <a:p>
            <a:endParaRPr lang="ru-RU" sz="2000" dirty="0"/>
          </a:p>
          <a:p>
            <a:r>
              <a:rPr lang="ru-RU" sz="2000" dirty="0"/>
              <a:t>Родители (законные представители) могут принимать участие в планировании и подготовке, праздников, экскурсий и т. д., могут также самостоятельно планировать родительские мероприятия и проводить их своими силами.  Детским садом поощряется обмен мнениями между родителями (законными представителями), возникновение социальных сетей и семейная самопомощь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674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58847"/>
            <a:ext cx="885698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470BBF"/>
                </a:solidFill>
              </a:rPr>
              <a:t>Система взаимодействия с родителями включает: </a:t>
            </a:r>
            <a:endParaRPr lang="ru-RU" sz="2800" b="1" dirty="0" smtClean="0">
              <a:solidFill>
                <a:srgbClr val="470BBF"/>
              </a:solidFill>
            </a:endParaRPr>
          </a:p>
          <a:p>
            <a:pPr algn="ctr"/>
            <a:endParaRPr lang="ru-RU" sz="2800" b="1" dirty="0">
              <a:solidFill>
                <a:srgbClr val="470BBF"/>
              </a:solidFill>
            </a:endParaRPr>
          </a:p>
          <a:p>
            <a:pPr lvl="0"/>
            <a:r>
              <a:rPr lang="ru-RU" sz="2200" dirty="0" smtClean="0"/>
              <a:t>-ознакомление </a:t>
            </a:r>
            <a:r>
              <a:rPr lang="ru-RU" sz="2200" dirty="0"/>
              <a:t>родителей с результатами работы детского сада на общих родительских собраниях, анализом участия родительской общественности в жизни детского сада;</a:t>
            </a:r>
          </a:p>
          <a:p>
            <a:pPr lvl="0"/>
            <a:r>
              <a:rPr lang="ru-RU" sz="2200" dirty="0" smtClean="0"/>
              <a:t>-ознакомление </a:t>
            </a:r>
            <a:r>
              <a:rPr lang="ru-RU" sz="2200" dirty="0"/>
              <a:t>родителей с содержанием работы детского сада, направленной на физическое, психическое и социальное развитие ребенка;</a:t>
            </a:r>
          </a:p>
          <a:p>
            <a:pPr lvl="0"/>
            <a:r>
              <a:rPr lang="ru-RU" sz="2200" dirty="0"/>
              <a:t>участие в проектах, спортивных и культурно-массовых мероприятиях;</a:t>
            </a:r>
          </a:p>
          <a:p>
            <a:pPr lvl="0"/>
            <a:r>
              <a:rPr lang="ru-RU" sz="2200" dirty="0"/>
              <a:t>информирование родителей о деятельности детского сада через официальный сайт, информационные стенды и папки – передвижки;</a:t>
            </a:r>
          </a:p>
          <a:p>
            <a:pPr lvl="0"/>
            <a:r>
              <a:rPr lang="ru-RU" sz="2200" dirty="0" smtClean="0"/>
              <a:t>-получение </a:t>
            </a:r>
            <a:r>
              <a:rPr lang="ru-RU" sz="2200" dirty="0"/>
              <a:t>консультационной помощи специалистов;</a:t>
            </a:r>
          </a:p>
          <a:p>
            <a:pPr lvl="0"/>
            <a:r>
              <a:rPr lang="ru-RU" sz="2200" dirty="0" smtClean="0"/>
              <a:t>-обучение </a:t>
            </a:r>
            <a:r>
              <a:rPr lang="ru-RU" sz="2200" dirty="0"/>
              <a:t>конкретным приемам и методам воспитания и развития ребенка в разных видах детской </a:t>
            </a:r>
            <a:r>
              <a:rPr lang="ru-RU" sz="2200" dirty="0" smtClean="0"/>
              <a:t>деятельности.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422105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3508" y="404664"/>
            <a:ext cx="8856984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u="sng" dirty="0">
                <a:solidFill>
                  <a:srgbClr val="FF0000"/>
                </a:solidFill>
              </a:rPr>
              <a:t>Формы работы с семьями воспитанников:</a:t>
            </a:r>
            <a:endParaRPr lang="ru-RU" sz="2400" dirty="0">
              <a:solidFill>
                <a:srgbClr val="FF0000"/>
              </a:solidFill>
            </a:endParaRPr>
          </a:p>
          <a:p>
            <a:pPr lvl="0"/>
            <a:r>
              <a:rPr lang="ru-RU" dirty="0">
                <a:solidFill>
                  <a:prstClr val="black"/>
                </a:solidFill>
              </a:rPr>
              <a:t>Родительские собрания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Семинары-практикумы, лекции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Участие в педсоветах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Тренинги общения, игровые тренинги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Беседы и консультации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Информационные стенды  в группах, холле ДОУ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Анкетирование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Участие родителей в утренниках, фольклорных праздниках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Оказание помощи в подготовке и организации праздников, экскурсий, конкурсов.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Спортивные  мероприятия, концерты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Благотворительные ярмарки, акции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Творческие выставки, конкурсы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Участие в проектной деятельности ДОУ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Участие в благоустройстве территории и групп ДОУ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Презентация семейного опыта воспитания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День открытых дверей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Мастер-классы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Активное участие в образовательной работе и в отдельных занятиях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Совместное посещение музея, театра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Возникновение социальных сетей и семейная самопомощь</a:t>
            </a:r>
          </a:p>
          <a:p>
            <a:pPr lvl="0"/>
            <a:r>
              <a:rPr lang="ru-RU" b="1" dirty="0">
                <a:solidFill>
                  <a:prstClr val="black"/>
                </a:solidFill>
              </a:rPr>
              <a:t> 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87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2366" y="24027"/>
            <a:ext cx="8928992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BB093C"/>
                </a:solidFill>
              </a:rPr>
              <a:t>Основная образовательная программа МБДОУ «Детский сад общеразвивающего вида   № 9 «Садко» </a:t>
            </a:r>
            <a:r>
              <a:rPr lang="ru-RU" sz="2000" b="1" u="sng" dirty="0" err="1">
                <a:solidFill>
                  <a:srgbClr val="BB093C"/>
                </a:solidFill>
              </a:rPr>
              <a:t>г.Альметьевска</a:t>
            </a:r>
            <a:r>
              <a:rPr lang="ru-RU" sz="2000" b="1" u="sng" dirty="0">
                <a:solidFill>
                  <a:srgbClr val="BB093C"/>
                </a:solidFill>
              </a:rPr>
              <a:t>» разработана в соответствии с требованиями основных нормативных документов</a:t>
            </a:r>
            <a:r>
              <a:rPr lang="ru-RU" sz="2000" b="1" u="sng" dirty="0" smtClean="0">
                <a:solidFill>
                  <a:srgbClr val="BB093C"/>
                </a:solidFill>
              </a:rPr>
              <a:t>:</a:t>
            </a:r>
          </a:p>
          <a:p>
            <a:endParaRPr lang="ru-RU" sz="1400" dirty="0"/>
          </a:p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Федеральном уровне: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Федеральный закон от 29 декабря 2012 г. N 273-ФЗ "Об образовании в Российской Федерации";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-Семейный кодекс от 29.12.1995 N 223-ФЗ;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Приказ от 30 августа 2013 года N 1014 «Об утверждении Порядка организации и осуществления образовательной деятельности по основным образовательным программам - образовательным программам дошкольного образования»;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Постановление Главного государственного санитарного врача Российской Федерации от 15 мая 2013 г. N 26 г. Москва "Об утверждении СанПиН 2.4.1.3049-13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эпидемиологические требования к устройству, содержанию и организации режима работы дошкольных образовательных организаций»;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Приказ Министерства образования и науки Российской Федерации от 17 октября 2013 г. № 1155 "Об утверждении федерального государственного образовательного стандарта дошкольного образования»;</a:t>
            </a:r>
          </a:p>
          <a:p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92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620688"/>
            <a:ext cx="892899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Приказ Минтруда России №544н от 18 октября 2013 г. Об утверждении профессионального стандарта «Педагог (педагогическая деятельность в сфере дошкольного, начального общего, основного общего, среднего общего образования) (воспитатель, учитель)». Зарегистрировано в Минюсте 6 декабря 2013, № 30550;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Письмо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10.09.2013 N 01-50-377/11-555 «О соблюдении прав граждан при предоставлении платных дополнительных образовательных услуг в общеобразовательных организациях, расположенных на территории субъектов Российской Федерации и о нарушениях законодательства Российской Федерации об образовании в части обеспечения государственных прав граждан на получение общедоступного и бесплатного начального общего, основного общего и среднего (полного) общего образования»;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Письмо МО РФ от 27.03.2000г. № 27/901-6 «О психолого-медико-педагогическом консилиуме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ПМПк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образовательного учреждения;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Стратегия развития образования в РТ</a:t>
            </a:r>
            <a:r>
              <a:rPr lang="tt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2010-2015 годы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«Кил</a:t>
            </a:r>
            <a:r>
              <a:rPr lang="tt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tt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к»</a:t>
            </a:r>
            <a:r>
              <a:rPr lang="tt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Законом РТ №44 от 28.07.2004 г. «О государственных языках РТ и других языках в РТ»</a:t>
            </a:r>
            <a:r>
              <a:rPr lang="tt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43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889844"/>
            <a:ext cx="82809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уровне дошкольного учреждения: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Устав МБДОУ «Детский сад общеразвивающего вида №9 «Садко»;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Лицензия на правоведения образовательной деятельности;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Годовой план работы на текущий учебный год;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Учебный план;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Календарный учебный график.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470BB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2400" b="1" dirty="0">
                <a:solidFill>
                  <a:srgbClr val="470BB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МБДОУ «Детский сад общеразвивающего вида №9 «Садко» обеспечивает разностороннее развитие детей в возрасте от 2 до 7 лет с учетом их возрастных и индивидуальных особенностей по основным направлениям развития: физическому, социально-личностному, познавательно-речевому и художественно-эстетическому</a:t>
            </a:r>
            <a:endParaRPr lang="ru-RU" sz="2400" b="1" dirty="0">
              <a:solidFill>
                <a:srgbClr val="470BB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11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913" y="332656"/>
            <a:ext cx="8928992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 Программы:</a:t>
            </a:r>
          </a:p>
          <a:p>
            <a:r>
              <a:rPr lang="ru-RU" b="1" i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</a:t>
            </a:r>
            <a:r>
              <a:rPr lang="ru-RU" sz="2400" b="1" i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</a:t>
            </a:r>
            <a:r>
              <a:rPr lang="ru-RU" sz="2400" b="1" i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400" u="sng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охрана и укрепление физического и психического здоровья детей, в том числе их эмоционального благополучия;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обеспечение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обеспечение преемственности основных образовательных программ дошкольного и начального общего образования;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создание благоприятных условий развития детей в соответствии с их возрастными и индивидуальными особенностями и склонностями развития способностей и творческого потенциала каждого ребёнка как субъекта отношений с самим собой, другими детьми, взрослыми и миром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60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16632"/>
            <a:ext cx="8928992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формирование общей культуры личности воспитанников,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обеспечение 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различной направленности с учётом образовательных потребностей и способностей воспитанников;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формирование социокультурной среды, соответствующей возрастным, индивидуальным, психологическим и физиологическим особенностям детей;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обеспечение психолого-педагогической поддержки семьи и повышения компетентности родителей в вопросах развития и образования, охраны и укрепления здоровья детей.</a:t>
            </a:r>
          </a:p>
        </p:txBody>
      </p:sp>
    </p:spTree>
    <p:extLst>
      <p:ext uri="{BB962C8B-B14F-4D97-AF65-F5344CB8AC3E}">
        <p14:creationId xmlns:p14="http://schemas.microsoft.com/office/powerpoint/2010/main" val="300734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2335"/>
            <a:ext cx="8928992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Вариативная часть</a:t>
            </a:r>
            <a:r>
              <a:rPr lang="ru-RU" sz="2800" b="1" i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ru-RU" sz="2000" b="1" i="1" dirty="0" smtClean="0"/>
              <a:t>С </a:t>
            </a:r>
            <a:r>
              <a:rPr lang="ru-RU" sz="2000" b="1" i="1" dirty="0"/>
              <a:t>учётом региональной составляющей:</a:t>
            </a:r>
            <a:endParaRPr lang="ru-RU" sz="2000" b="1" dirty="0"/>
          </a:p>
          <a:p>
            <a:pPr lvl="0"/>
            <a:r>
              <a:rPr lang="ru-RU" dirty="0"/>
              <a:t> </a:t>
            </a:r>
            <a:r>
              <a:rPr lang="ru-RU" sz="2000" dirty="0"/>
              <a:t>Обучение детей двум государственным языкам в рамках реализации закона РТ «О государственных языках республики Татарстан и других языках в Республике Татарстан» на основе УМК. </a:t>
            </a:r>
          </a:p>
          <a:p>
            <a:pPr lvl="0"/>
            <a:r>
              <a:rPr lang="ru-RU" sz="2000" dirty="0"/>
              <a:t>  Приобщение к истокам национальной культуры народов, населяющих Республику Татарстан. Предоставление каждому ребенку возможность обучения и воспитания на родном языке, формирование у детей основ нравственности, патриотизма на лучших образцах национальной культуры, народных традициях и обычаях родного края.</a:t>
            </a:r>
          </a:p>
          <a:p>
            <a:pPr lvl="0"/>
            <a:r>
              <a:rPr lang="ru-RU" sz="2000" dirty="0"/>
              <a:t>Создание благоприятных условий для воспитания толерантной личности – привития любви и уважения к людям другой национальности, к их культурным ценностям. </a:t>
            </a:r>
          </a:p>
          <a:p>
            <a:pPr lvl="0"/>
            <a:r>
              <a:rPr lang="ru-RU" sz="2000" dirty="0"/>
              <a:t>Ознакомление с природой родного края, формирование экологической культуры. </a:t>
            </a:r>
          </a:p>
          <a:p>
            <a:pPr lvl="0"/>
            <a:r>
              <a:rPr lang="ru-RU" sz="2000" dirty="0"/>
              <a:t>Ознакомление детей с особенностями жизни и быта народов, населяющих Республику Татарстан, праздниками, событиями общественной жизни республики, символиками РТ и РФ, памятниками архитектуры, декоративно-прикладным искусством народов Поволжья. </a:t>
            </a:r>
          </a:p>
          <a:p>
            <a:r>
              <a:rPr lang="ru-RU" sz="2000" i="1" dirty="0"/>
              <a:t> </a:t>
            </a:r>
            <a:endParaRPr lang="ru-RU" sz="2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2845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335846"/>
            <a:ext cx="87129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С учётом приоритетного направления ДОУ: </a:t>
            </a:r>
            <a:endParaRPr lang="ru-RU" sz="2400" b="1" dirty="0"/>
          </a:p>
          <a:p>
            <a:pPr lvl="0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 и укрепление физического и психического здоровья детей;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познавательно-речевого, социально-личностного, художественно - эстетического и физического развития детей; 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с учетом возрастных категорий детей гражданственности, уважения к правам и свободам человека, любви к окружающей природе, Родине, семье; 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семьями детей для обеспечения полноценного развития детей;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консультативной и методической помощи родителям (законным представителям) по вопросам воспитания, обучения и развития детей.  </a:t>
            </a:r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07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-2331640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283" y="116632"/>
            <a:ext cx="9036496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Приоритетное направление ДОУ –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экологическое воспитание дошкольников.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 приоритетное направление работы ДОУ начальное экологическое воспитание дошкольников. Содержание работы опирается на обучение детей о природе, сознательного бережного отношения к ней, формирование экологического сознания ребенка, овладение умственными и практическими действиями, умением различать, наблюдать, трудиться. Экологическое воспитание - это непрерывный процесс обучения, воспитания и развития ребенка, которое проявляется в эмоционально- положительном отношении к природе, в ответственном отношении к своему здоровью, в соблюдении определенных моральных норм.  </a:t>
            </a: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детского сада позволит комплексно решить образовательные задачи в области экологии: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системы элементарных научных экологических знаний, доступных пониманию ребенка- дошкольника (прежде всего, как средства становления осознанно- правильного отношения к природе);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-развитие познавательного интереса к миру природы;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первоначальных умений и навыков экологически грамотного и безопасного для природы и для самого ребенка поведения;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воспитание гуманного, эмоционально- положительного, бережного, заботливого отношения к миру природы и окружающему миру в целом; развитие чувства симпатии к объектам природы;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умений и навыков наблюдений за природными объектами и явлениями;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первоначальной системы ценностных отношений (восприятия себя как части природы, взаимосвязи человека и природы,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самоценность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многообразие знаний природы, ценность общения с природой);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освоение элементарных норм поведения по отношению к природе, формирование навыков рационального природопользования в повседневной жизни;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формирование умения и желания сохранять природу и при необходимости оказать ей помощь (уход за живыми объектами), а также навыков элементарной природоохранной деятельности в ближайшем окружении;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элементарных умений предвидеть последствия некоторых своих действий по отношению к окружающей среде. Такой подход отражает идею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экологизации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всего педагогического процесса.  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42156317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115</TotalTime>
  <Words>1522</Words>
  <Application>Microsoft Office PowerPoint</Application>
  <PresentationFormat>Экран (4:3)</PresentationFormat>
  <Paragraphs>155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Century Schoolbook</vt:lpstr>
      <vt:lpstr>Times New Roman</vt:lpstr>
      <vt:lpstr>Wingdings</vt:lpstr>
      <vt:lpstr>Wingdings 2</vt:lpstr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</dc:creator>
  <cp:lastModifiedBy>user</cp:lastModifiedBy>
  <cp:revision>12</cp:revision>
  <dcterms:created xsi:type="dcterms:W3CDTF">2018-03-27T07:48:03Z</dcterms:created>
  <dcterms:modified xsi:type="dcterms:W3CDTF">2022-02-17T05:33:24Z</dcterms:modified>
</cp:coreProperties>
</file>